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9" r:id="rId12"/>
    <p:sldId id="270" r:id="rId13"/>
    <p:sldId id="271" r:id="rId14"/>
    <p:sldId id="277"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19C18A-03B2-4834-B709-01FAE563FACF}" type="datetimeFigureOut">
              <a:rPr lang="en-US" smtClean="0"/>
              <a:t>17-Dec-17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6530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19C18A-03B2-4834-B709-01FAE563FACF}" type="datetimeFigureOut">
              <a:rPr lang="en-US" smtClean="0"/>
              <a:t>17-Dec-17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1517499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19C18A-03B2-4834-B709-01FAE563FACF}" type="datetimeFigureOut">
              <a:rPr lang="en-US" smtClean="0"/>
              <a:t>17-Dec-17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81969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19C18A-03B2-4834-B709-01FAE563FACF}" type="datetimeFigureOut">
              <a:rPr lang="en-US" smtClean="0"/>
              <a:t>17-Dec-17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3531653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19C18A-03B2-4834-B709-01FAE563FACF}" type="datetimeFigureOut">
              <a:rPr lang="en-US" smtClean="0"/>
              <a:t>17-Dec-17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128026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19C18A-03B2-4834-B709-01FAE563FACF}" type="datetimeFigureOut">
              <a:rPr lang="en-US" smtClean="0"/>
              <a:t>17-Dec-17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3390655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19C18A-03B2-4834-B709-01FAE563FACF}" type="datetimeFigureOut">
              <a:rPr lang="en-US" smtClean="0"/>
              <a:t>17-Dec-17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4170832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19C18A-03B2-4834-B709-01FAE563FACF}" type="datetimeFigureOut">
              <a:rPr lang="en-US" smtClean="0"/>
              <a:t>17-Dec-17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2979037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9C18A-03B2-4834-B709-01FAE563FACF}" type="datetimeFigureOut">
              <a:rPr lang="en-US" smtClean="0"/>
              <a:t>17-Dec-17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3527310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19C18A-03B2-4834-B709-01FAE563FACF}" type="datetimeFigureOut">
              <a:rPr lang="en-US" smtClean="0"/>
              <a:t>17-Dec-17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4037547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19C18A-03B2-4834-B709-01FAE563FACF}" type="datetimeFigureOut">
              <a:rPr lang="en-US" smtClean="0"/>
              <a:t>17-Dec-17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B5BE3-5063-40B8-8E18-16DA9D44F266}" type="slidenum">
              <a:rPr lang="en-US" smtClean="0"/>
              <a:t>‹#›</a:t>
            </a:fld>
            <a:endParaRPr lang="en-US"/>
          </a:p>
        </p:txBody>
      </p:sp>
    </p:spTree>
    <p:extLst>
      <p:ext uri="{BB962C8B-B14F-4D97-AF65-F5344CB8AC3E}">
        <p14:creationId xmlns:p14="http://schemas.microsoft.com/office/powerpoint/2010/main" val="329446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9C18A-03B2-4834-B709-01FAE563FACF}" type="datetimeFigureOut">
              <a:rPr lang="en-US" smtClean="0"/>
              <a:t>17-Dec-17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B5BE3-5063-40B8-8E18-16DA9D44F266}" type="slidenum">
              <a:rPr lang="en-US" smtClean="0"/>
              <a:t>‹#›</a:t>
            </a:fld>
            <a:endParaRPr lang="en-US"/>
          </a:p>
        </p:txBody>
      </p:sp>
    </p:spTree>
    <p:extLst>
      <p:ext uri="{BB962C8B-B14F-4D97-AF65-F5344CB8AC3E}">
        <p14:creationId xmlns:p14="http://schemas.microsoft.com/office/powerpoint/2010/main" val="629865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5440" y="1814227"/>
            <a:ext cx="9144000" cy="23876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Female Bildungsroman. Latvian Novels of the 1920s-1930s: Comparative Perspective</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15440" y="4717606"/>
            <a:ext cx="9144000" cy="1655762"/>
          </a:xfrm>
        </p:spPr>
        <p:txBody>
          <a:bodyPr>
            <a:normAutofit fontScale="92500" lnSpcReduction="10000"/>
          </a:bodyPr>
          <a:lstStyle/>
          <a:p>
            <a:r>
              <a:rPr lang="en-US" b="1" dirty="0" smtClean="0">
                <a:latin typeface="Times New Roman" panose="02020603050405020304" pitchFamily="18" charset="0"/>
                <a:cs typeface="Times New Roman" panose="02020603050405020304" pitchFamily="18" charset="0"/>
              </a:rPr>
              <a:t>Anastasija Vedela</a:t>
            </a:r>
          </a:p>
          <a:p>
            <a:r>
              <a:rPr lang="en-US" b="1" dirty="0" smtClean="0">
                <a:latin typeface="Times New Roman" panose="02020603050405020304" pitchFamily="18" charset="0"/>
                <a:cs typeface="Times New Roman" panose="02020603050405020304" pitchFamily="18" charset="0"/>
              </a:rPr>
              <a:t>University of Latvia</a:t>
            </a:r>
          </a:p>
          <a:p>
            <a:r>
              <a:rPr lang="en-US" sz="2200" dirty="0">
                <a:latin typeface="Times New Roman" panose="02020603050405020304" pitchFamily="18" charset="0"/>
                <a:cs typeface="Times New Roman" panose="02020603050405020304" pitchFamily="18" charset="0"/>
              </a:rPr>
              <a:t>The </a:t>
            </a:r>
            <a:r>
              <a:rPr lang="en-US" sz="2200" dirty="0" smtClean="0">
                <a:latin typeface="Times New Roman" panose="02020603050405020304" pitchFamily="18" charset="0"/>
                <a:cs typeface="Times New Roman" panose="02020603050405020304" pitchFamily="18" charset="0"/>
              </a:rPr>
              <a:t>lecture </a:t>
            </a:r>
            <a:r>
              <a:rPr lang="en-US" sz="2200" dirty="0">
                <a:latin typeface="Times New Roman" panose="02020603050405020304" pitchFamily="18" charset="0"/>
                <a:cs typeface="Times New Roman" panose="02020603050405020304" pitchFamily="18" charset="0"/>
              </a:rPr>
              <a:t>is carried out in the frames of the project </a:t>
            </a:r>
            <a:r>
              <a:rPr lang="lv-LV" sz="2200" dirty="0">
                <a:latin typeface="Times New Roman" panose="02020603050405020304" pitchFamily="18" charset="0"/>
                <a:cs typeface="Times New Roman" panose="02020603050405020304" pitchFamily="18" charset="0"/>
              </a:rPr>
              <a:t>NFI/R/2014/061 “</a:t>
            </a:r>
            <a:r>
              <a:rPr lang="lv-LV" sz="2200" dirty="0" err="1">
                <a:latin typeface="Times New Roman" panose="02020603050405020304" pitchFamily="18" charset="0"/>
                <a:cs typeface="Times New Roman" panose="02020603050405020304" pitchFamily="18" charset="0"/>
              </a:rPr>
              <a:t>Gender</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Culture</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and</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Power</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Diversity</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and</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Interactions</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in</a:t>
            </a:r>
            <a:r>
              <a:rPr lang="lv-LV" sz="2200" dirty="0">
                <a:latin typeface="Times New Roman" panose="02020603050405020304" pitchFamily="18" charset="0"/>
                <a:cs typeface="Times New Roman" panose="02020603050405020304" pitchFamily="18" charset="0"/>
              </a:rPr>
              <a:t> Latvia </a:t>
            </a:r>
            <a:r>
              <a:rPr lang="lv-LV" sz="2200" dirty="0" err="1">
                <a:latin typeface="Times New Roman" panose="02020603050405020304" pitchFamily="18" charset="0"/>
                <a:cs typeface="Times New Roman" panose="02020603050405020304" pitchFamily="18" charset="0"/>
              </a:rPr>
              <a:t>and</a:t>
            </a:r>
            <a:r>
              <a:rPr lang="lv-LV" sz="2200" dirty="0">
                <a:latin typeface="Times New Roman" panose="02020603050405020304" pitchFamily="18" charset="0"/>
                <a:cs typeface="Times New Roman" panose="02020603050405020304" pitchFamily="18" charset="0"/>
              </a:rPr>
              <a:t> </a:t>
            </a:r>
            <a:r>
              <a:rPr lang="lv-LV" sz="2200" dirty="0" err="1">
                <a:latin typeface="Times New Roman" panose="02020603050405020304" pitchFamily="18" charset="0"/>
                <a:cs typeface="Times New Roman" panose="02020603050405020304" pitchFamily="18" charset="0"/>
              </a:rPr>
              <a:t>Norway</a:t>
            </a:r>
            <a:r>
              <a:rPr lang="lv-LV"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The project is co-financed from the EEA and Norway Grant (2009-2014).</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450" y="252710"/>
            <a:ext cx="1559327" cy="1219474"/>
          </a:xfrm>
          <a:prstGeom prst="rect">
            <a:avLst/>
          </a:prstGeom>
        </p:spPr>
      </p:pic>
    </p:spTree>
    <p:extLst>
      <p:ext uri="{BB962C8B-B14F-4D97-AF65-F5344CB8AC3E}">
        <p14:creationId xmlns:p14="http://schemas.microsoft.com/office/powerpoint/2010/main" val="399187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a:latin typeface="Times New Roman" panose="02020603050405020304" pitchFamily="18" charset="0"/>
                <a:ea typeface="Calibri" panose="020F0502020204030204" pitchFamily="34" charset="0"/>
                <a:cs typeface="Times New Roman" panose="02020603050405020304" pitchFamily="18" charset="0"/>
              </a:rPr>
              <a:t/>
            </a:r>
            <a:br>
              <a:rPr lang="en-US" dirty="0">
                <a:latin typeface="Times New Roman" panose="02020603050405020304" pitchFamily="18" charset="0"/>
                <a:ea typeface="Calibri" panose="020F0502020204030204" pitchFamily="34" charset="0"/>
                <a:cs typeface="Times New Roman" panose="02020603050405020304" pitchFamily="18" charset="0"/>
              </a:rPr>
            </a:br>
            <a:r>
              <a:rPr lang="en-US" b="1" dirty="0" smtClean="0">
                <a:effectLst/>
                <a:latin typeface="Times New Roman" panose="02020603050405020304" pitchFamily="18" charset="0"/>
                <a:ea typeface="Calibri" panose="020F0502020204030204" pitchFamily="34" charset="0"/>
                <a:cs typeface="Times New Roman" panose="02020603050405020304" pitchFamily="18" charset="0"/>
              </a:rPr>
              <a:t>Margaret Meade “Male and Female”</a:t>
            </a:r>
            <a:r>
              <a:rPr lang="en-US" sz="40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40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5" name="Rectangle 4"/>
          <p:cNvSpPr/>
          <p:nvPr/>
        </p:nvSpPr>
        <p:spPr>
          <a:xfrm>
            <a:off x="3112008" y="2645437"/>
            <a:ext cx="6096000" cy="2152256"/>
          </a:xfrm>
          <a:prstGeom prst="rect">
            <a:avLst/>
          </a:prstGeom>
        </p:spPr>
        <p:txBody>
          <a:bodyPr>
            <a:spAutoFit/>
          </a:bodyPr>
          <a:lstStyle/>
          <a:p>
            <a:pPr algn="just">
              <a:lnSpc>
                <a:spcPct val="107000"/>
              </a:lnSpc>
              <a:spcAft>
                <a:spcPts val="800"/>
              </a:spcAft>
            </a:pPr>
            <a:r>
              <a:rPr lang="en-GB" dirty="0" smtClean="0">
                <a:effectLst/>
                <a:latin typeface="Times New Roman" panose="02020603050405020304" pitchFamily="18" charset="0"/>
                <a:ea typeface="Calibri" panose="020F0502020204030204" pitchFamily="34" charset="0"/>
                <a:cs typeface="Times New Roman" panose="02020603050405020304" pitchFamily="18" charset="0"/>
              </a:rPr>
              <a:t>“A woman’s life consists of discrete, sharply demarcated stages, and the emphasis is almost inevitably made on being - being a virgin, not being a virgin, being childless, being childbearing, being an elderly woman incapable of giving birth. A woman does not need an artificial sociocultural structuring of her life cycle, as she has natural biological boundaries: the beginning of menstruation, the loss of virginity, the birth of the first child.”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288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1424" y="1266551"/>
            <a:ext cx="6096000" cy="923330"/>
          </a:xfrm>
          <a:prstGeom prst="rect">
            <a:avLst/>
          </a:prstGeom>
        </p:spPr>
        <p:txBody>
          <a:bodyPr>
            <a:spAutoFit/>
          </a:bodyPr>
          <a:lstStyle/>
          <a:p>
            <a:pPr algn="just"/>
            <a:r>
              <a:rPr lang="en-GB" dirty="0" smtClean="0">
                <a:solidFill>
                  <a:srgbClr val="000000"/>
                </a:solidFill>
                <a:effectLst/>
                <a:latin typeface="Times New Roman" panose="02020603050405020304" pitchFamily="18" charset="0"/>
                <a:ea typeface="Times New Roman" panose="02020603050405020304" pitchFamily="18" charset="0"/>
              </a:rPr>
              <a:t>“</a:t>
            </a:r>
            <a:r>
              <a:rPr lang="lv-LV" dirty="0" smtClean="0">
                <a:effectLst/>
                <a:latin typeface="Times New Roman" panose="02020603050405020304" pitchFamily="18" charset="0"/>
                <a:ea typeface="Calibri" panose="020F0502020204030204" pitchFamily="34" charset="0"/>
              </a:rPr>
              <a:t>Tumšzilam skolnieces </a:t>
            </a:r>
            <a:r>
              <a:rPr lang="lv-LV" dirty="0" err="1" smtClean="0">
                <a:effectLst/>
                <a:latin typeface="Times New Roman" panose="02020603050405020304" pitchFamily="18" charset="0"/>
                <a:ea typeface="Calibri" panose="020F0502020204030204" pitchFamily="34" charset="0"/>
              </a:rPr>
              <a:t>apģerbām</a:t>
            </a:r>
            <a:r>
              <a:rPr lang="lv-LV" dirty="0" smtClean="0">
                <a:effectLst/>
                <a:latin typeface="Times New Roman" panose="02020603050405020304" pitchFamily="18" charset="0"/>
                <a:ea typeface="Calibri" panose="020F0502020204030204" pitchFamily="34" charset="0"/>
              </a:rPr>
              <a:t> trūka vijolīšu pušķa. Tas bija norauts un laikam palicis viesnīcas istabā. Pauls Vītols to neievēros</a:t>
            </a:r>
            <a:r>
              <a:rPr lang="en-GB" dirty="0" smtClean="0">
                <a:solidFill>
                  <a:srgbClr val="000000"/>
                </a:solidFill>
                <a:effectLst/>
                <a:latin typeface="Times New Roman" panose="02020603050405020304" pitchFamily="18" charset="0"/>
                <a:ea typeface="Times New Roman" panose="02020603050405020304" pitchFamily="18" charset="0"/>
              </a:rPr>
              <a:t>”</a:t>
            </a:r>
            <a:r>
              <a:rPr lang="ru-RU" dirty="0" smtClean="0">
                <a:solidFill>
                  <a:srgbClr val="000000"/>
                </a:solidFill>
                <a:effectLst/>
                <a:latin typeface="Times New Roman" panose="02020603050405020304" pitchFamily="18" charset="0"/>
                <a:ea typeface="Times New Roman" panose="02020603050405020304" pitchFamily="18" charset="0"/>
              </a:rPr>
              <a:t> (</a:t>
            </a:r>
            <a:r>
              <a:rPr lang="lv-LV" dirty="0" err="1" smtClean="0">
                <a:solidFill>
                  <a:srgbClr val="000000"/>
                </a:solidFill>
                <a:effectLst/>
                <a:latin typeface="Times New Roman" panose="02020603050405020304" pitchFamily="18" charset="0"/>
                <a:ea typeface="Times New Roman" panose="02020603050405020304" pitchFamily="18" charset="0"/>
              </a:rPr>
              <a:t>A.Niedre</a:t>
            </a:r>
            <a:r>
              <a:rPr lang="lv-LV" dirty="0" smtClean="0">
                <a:solidFill>
                  <a:srgbClr val="000000"/>
                </a:solidFill>
                <a:effectLst/>
                <a:latin typeface="Times New Roman" panose="02020603050405020304" pitchFamily="18" charset="0"/>
                <a:ea typeface="Times New Roman" panose="02020603050405020304" pitchFamily="18" charset="0"/>
              </a:rPr>
              <a:t>)</a:t>
            </a:r>
            <a:endParaRPr lang="en-US" dirty="0"/>
          </a:p>
        </p:txBody>
      </p:sp>
      <p:sp>
        <p:nvSpPr>
          <p:cNvPr id="3" name="Rectangle 2"/>
          <p:cNvSpPr/>
          <p:nvPr/>
        </p:nvSpPr>
        <p:spPr>
          <a:xfrm>
            <a:off x="3048000" y="3086471"/>
            <a:ext cx="6096000" cy="685059"/>
          </a:xfrm>
          <a:prstGeom prst="rect">
            <a:avLst/>
          </a:prstGeom>
        </p:spPr>
        <p:txBody>
          <a:bodyPr>
            <a:spAutoFit/>
          </a:bodyPr>
          <a:lstStyle/>
          <a:p>
            <a:pPr algn="just">
              <a:lnSpc>
                <a:spcPct val="107000"/>
              </a:lnSpc>
            </a:pPr>
            <a:r>
              <a:rPr lang="en-GB"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Jūs esat mums sveša palikusi,” runāja priekšniece, ne kā ar savu audzēkni, bet kā ar sev līdzīgu sievieti</a:t>
            </a:r>
            <a:r>
              <a:rPr lang="en-GB"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lv-LV"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Niedre)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512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38856" y="1172432"/>
            <a:ext cx="6096000" cy="1477328"/>
          </a:xfrm>
          <a:prstGeom prst="rect">
            <a:avLst/>
          </a:prstGeom>
        </p:spPr>
        <p:txBody>
          <a:bodyPr>
            <a:spAutoFit/>
          </a:bodyPr>
          <a:lstStyle/>
          <a:p>
            <a:pPr algn="just"/>
            <a:r>
              <a:rPr lang="en-US" dirty="0" smtClean="0">
                <a:effectLst/>
                <a:latin typeface="Times New Roman" panose="02020603050405020304" pitchFamily="18" charset="0"/>
                <a:ea typeface="Calibri" panose="020F0502020204030204" pitchFamily="34" charset="0"/>
              </a:rPr>
              <a:t>«</a:t>
            </a:r>
            <a:r>
              <a:rPr lang="en-US" dirty="0" err="1" smtClean="0">
                <a:effectLst/>
                <a:latin typeface="Times New Roman" panose="02020603050405020304" pitchFamily="18" charset="0"/>
                <a:ea typeface="Calibri" panose="020F0502020204030204" pitchFamily="34" charset="0"/>
              </a:rPr>
              <a:t>Вспоминая</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теперь</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мои</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переживания</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того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времени</a:t>
            </a:r>
            <a:r>
              <a:rPr lang="en-US" dirty="0" smtClean="0">
                <a:effectLst/>
                <a:latin typeface="Times New Roman" panose="02020603050405020304" pitchFamily="18" charset="0"/>
                <a:ea typeface="Calibri" panose="020F0502020204030204" pitchFamily="34" charset="0"/>
              </a:rPr>
              <a:t>, я </a:t>
            </a:r>
            <a:r>
              <a:rPr lang="en-US" dirty="0" err="1" smtClean="0">
                <a:effectLst/>
                <a:latin typeface="Times New Roman" panose="02020603050405020304" pitchFamily="18" charset="0"/>
                <a:ea typeface="Calibri" panose="020F0502020204030204" pitchFamily="34" charset="0"/>
              </a:rPr>
              <a:t>прихожу</a:t>
            </a:r>
            <a:r>
              <a:rPr lang="en-US" dirty="0" smtClean="0">
                <a:effectLst/>
                <a:latin typeface="Times New Roman" panose="02020603050405020304" pitchFamily="18" charset="0"/>
                <a:ea typeface="Calibri" panose="020F0502020204030204" pitchFamily="34" charset="0"/>
              </a:rPr>
              <a:t> к </a:t>
            </a:r>
            <a:r>
              <a:rPr lang="en-US" dirty="0" err="1" smtClean="0">
                <a:effectLst/>
                <a:latin typeface="Times New Roman" panose="02020603050405020304" pitchFamily="18" charset="0"/>
                <a:ea typeface="Calibri" panose="020F0502020204030204" pitchFamily="34" charset="0"/>
              </a:rPr>
              <a:t>заключению</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что</a:t>
            </a:r>
            <a:r>
              <a:rPr lang="en-US" dirty="0" smtClean="0">
                <a:effectLst/>
                <a:latin typeface="Times New Roman" panose="02020603050405020304" pitchFamily="18" charset="0"/>
                <a:ea typeface="Calibri" panose="020F0502020204030204" pitchFamily="34" charset="0"/>
              </a:rPr>
              <a:t> в </a:t>
            </a:r>
            <a:r>
              <a:rPr lang="en-US" dirty="0" err="1" smtClean="0">
                <a:effectLst/>
                <a:latin typeface="Times New Roman" panose="02020603050405020304" pitchFamily="18" charset="0"/>
                <a:ea typeface="Calibri" panose="020F0502020204030204" pitchFamily="34" charset="0"/>
              </a:rPr>
              <a:t>моем</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чувстве</a:t>
            </a:r>
            <a:r>
              <a:rPr lang="en-US" dirty="0" smtClean="0">
                <a:effectLst/>
                <a:latin typeface="Times New Roman" panose="02020603050405020304" pitchFamily="18" charset="0"/>
                <a:ea typeface="Calibri" panose="020F0502020204030204" pitchFamily="34" charset="0"/>
              </a:rPr>
              <a:t> к </a:t>
            </a:r>
            <a:r>
              <a:rPr lang="en-US" dirty="0" err="1" smtClean="0">
                <a:effectLst/>
                <a:latin typeface="Times New Roman" panose="02020603050405020304" pitchFamily="18" charset="0"/>
                <a:ea typeface="Calibri" panose="020F0502020204030204" pitchFamily="34" charset="0"/>
              </a:rPr>
              <a:t>нему</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было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уже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кое-что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от</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настоящей</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женской</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любви</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Как</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знать</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быть</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может</a:t>
            </a:r>
            <a:r>
              <a:rPr lang="en-US" dirty="0" smtClean="0">
                <a:effectLst/>
                <a:latin typeface="Times New Roman" panose="02020603050405020304" pitchFamily="18" charset="0"/>
                <a:ea typeface="Calibri" panose="020F0502020204030204" pitchFamily="34" charset="0"/>
              </a:rPr>
              <a:t>, в </a:t>
            </a:r>
            <a:r>
              <a:rPr lang="en-US" dirty="0" err="1" smtClean="0">
                <a:effectLst/>
                <a:latin typeface="Times New Roman" panose="02020603050405020304" pitchFamily="18" charset="0"/>
                <a:ea typeface="Calibri" panose="020F0502020204030204" pitchFamily="34" charset="0"/>
              </a:rPr>
              <a:t>маленькой</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девочке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он</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любил</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образ</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женщины</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которую</a:t>
            </a:r>
            <a:r>
              <a:rPr lang="en-US" dirty="0" smtClean="0">
                <a:effectLst/>
                <a:latin typeface="Times New Roman" panose="02020603050405020304" pitchFamily="18" charset="0"/>
                <a:ea typeface="Calibri" panose="020F0502020204030204" pitchFamily="34" charset="0"/>
              </a:rPr>
              <a:t> в </a:t>
            </a:r>
            <a:r>
              <a:rPr lang="en-US" dirty="0" err="1" smtClean="0">
                <a:effectLst/>
                <a:latin typeface="Times New Roman" panose="02020603050405020304" pitchFamily="18" charset="0"/>
                <a:ea typeface="Calibri" panose="020F0502020204030204" pitchFamily="34" charset="0"/>
              </a:rPr>
              <a:t>девочке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предугадывал</a:t>
            </a:r>
            <a:r>
              <a:rPr lang="en-US" dirty="0" smtClean="0">
                <a:effectLst/>
                <a:latin typeface="Times New Roman" panose="02020603050405020304" pitchFamily="18" charset="0"/>
                <a:ea typeface="Calibri" panose="020F0502020204030204" pitchFamily="34" charset="0"/>
              </a:rPr>
              <a:t>»</a:t>
            </a:r>
            <a:r>
              <a:rPr lang="lv-LV" dirty="0" smtClean="0">
                <a:effectLst/>
                <a:latin typeface="Times New Roman" panose="02020603050405020304" pitchFamily="18" charset="0"/>
                <a:ea typeface="Calibri" panose="020F0502020204030204" pitchFamily="34" charset="0"/>
              </a:rPr>
              <a:t> </a:t>
            </a:r>
            <a:r>
              <a:rPr lang="ru-RU" dirty="0" smtClean="0">
                <a:effectLst/>
                <a:latin typeface="Times New Roman" panose="02020603050405020304" pitchFamily="18" charset="0"/>
                <a:ea typeface="Calibri" panose="020F0502020204030204" pitchFamily="34" charset="0"/>
              </a:rPr>
              <a:t>(Э. </a:t>
            </a:r>
            <a:r>
              <a:rPr lang="ru-RU" dirty="0" err="1" smtClean="0">
                <a:effectLst/>
                <a:latin typeface="Times New Roman" panose="02020603050405020304" pitchFamily="18" charset="0"/>
                <a:ea typeface="Calibri" panose="020F0502020204030204" pitchFamily="34" charset="0"/>
              </a:rPr>
              <a:t>Аренс</a:t>
            </a:r>
            <a:r>
              <a:rPr lang="ru-RU" dirty="0" smtClean="0">
                <a:effectLst/>
                <a:latin typeface="Times New Roman" panose="02020603050405020304" pitchFamily="18" charset="0"/>
                <a:ea typeface="Calibri" panose="020F0502020204030204" pitchFamily="34" charset="0"/>
              </a:rPr>
              <a:t>)</a:t>
            </a:r>
            <a:endParaRPr lang="en-US" dirty="0"/>
          </a:p>
        </p:txBody>
      </p:sp>
      <p:sp>
        <p:nvSpPr>
          <p:cNvPr id="3" name="Rectangle 2"/>
          <p:cNvSpPr/>
          <p:nvPr/>
        </p:nvSpPr>
        <p:spPr>
          <a:xfrm>
            <a:off x="3038856" y="3394424"/>
            <a:ext cx="6096000" cy="1477328"/>
          </a:xfrm>
          <a:prstGeom prst="rect">
            <a:avLst/>
          </a:prstGeom>
        </p:spPr>
        <p:txBody>
          <a:bodyPr>
            <a:spAutoFit/>
          </a:bodyPr>
          <a:lstStyle/>
          <a:p>
            <a:pPr algn="just"/>
            <a:r>
              <a:rPr lang="en-US" dirty="0" smtClean="0">
                <a:effectLst/>
                <a:latin typeface="Times New Roman" panose="02020603050405020304" pitchFamily="18" charset="0"/>
                <a:ea typeface="Calibri" panose="020F0502020204030204" pitchFamily="34" charset="0"/>
              </a:rPr>
              <a:t>«И </a:t>
            </a:r>
            <a:r>
              <a:rPr lang="en-US" dirty="0" err="1" smtClean="0">
                <a:effectLst/>
                <a:latin typeface="Times New Roman" panose="02020603050405020304" pitchFamily="18" charset="0"/>
                <a:ea typeface="Calibri" panose="020F0502020204030204" pitchFamily="34" charset="0"/>
              </a:rPr>
              <a:t>это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все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Все</a:t>
            </a:r>
            <a:r>
              <a:rPr lang="en-US" dirty="0" smtClean="0">
                <a:effectLst/>
                <a:latin typeface="Times New Roman" panose="02020603050405020304" pitchFamily="18" charset="0"/>
                <a:ea typeface="Calibri" panose="020F0502020204030204" pitchFamily="34" charset="0"/>
              </a:rPr>
              <a:t>, к </a:t>
            </a:r>
            <a:r>
              <a:rPr lang="en-US" dirty="0" err="1" smtClean="0">
                <a:effectLst/>
                <a:latin typeface="Times New Roman" panose="02020603050405020304" pitchFamily="18" charset="0"/>
                <a:ea typeface="Calibri" panose="020F0502020204030204" pitchFamily="34" charset="0"/>
              </a:rPr>
              <a:t>чему</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все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стремятся</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из-за</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чего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столько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борьбы</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Теперь</a:t>
            </a:r>
            <a:r>
              <a:rPr lang="en-US" dirty="0" smtClean="0">
                <a:effectLst/>
                <a:latin typeface="Times New Roman" panose="02020603050405020304" pitchFamily="18" charset="0"/>
                <a:ea typeface="Calibri" panose="020F0502020204030204" pitchFamily="34" charset="0"/>
              </a:rPr>
              <a:t> я </a:t>
            </a:r>
            <a:r>
              <a:rPr lang="en-US" dirty="0" err="1" smtClean="0">
                <a:effectLst/>
                <a:latin typeface="Times New Roman" panose="02020603050405020304" pitchFamily="18" charset="0"/>
                <a:ea typeface="Calibri" panose="020F0502020204030204" pitchFamily="34" charset="0"/>
              </a:rPr>
              <a:t>женщина</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Какая</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же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разница</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Какое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разочарование</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Это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называется</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перейти</a:t>
            </a:r>
            <a:r>
              <a:rPr lang="en-US" dirty="0" smtClean="0">
                <a:effectLst/>
                <a:latin typeface="Times New Roman" panose="02020603050405020304" pitchFamily="18" charset="0"/>
                <a:ea typeface="Calibri" panose="020F0502020204030204" pitchFamily="34" charset="0"/>
              </a:rPr>
              <a:t> в </a:t>
            </a:r>
            <a:r>
              <a:rPr lang="en-US" dirty="0" err="1" smtClean="0">
                <a:effectLst/>
                <a:latin typeface="Times New Roman" panose="02020603050405020304" pitchFamily="18" charset="0"/>
                <a:ea typeface="Calibri" panose="020F0502020204030204" pitchFamily="34" charset="0"/>
              </a:rPr>
              <a:t>действительную</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жизнь</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это</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называется</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пользоваться</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ею</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Неужели</a:t>
            </a:r>
            <a:r>
              <a:rPr lang="en-US" dirty="0" smtClean="0">
                <a:effectLst/>
                <a:latin typeface="Times New Roman" panose="02020603050405020304" pitchFamily="18" charset="0"/>
                <a:ea typeface="Calibri" panose="020F0502020204030204" pitchFamily="34" charset="0"/>
              </a:rPr>
              <a:t>?» (</a:t>
            </a:r>
            <a:r>
              <a:rPr lang="ru-RU" dirty="0" smtClean="0">
                <a:effectLst/>
                <a:latin typeface="Times New Roman" panose="02020603050405020304" pitchFamily="18" charset="0"/>
                <a:ea typeface="Calibri" panose="020F0502020204030204" pitchFamily="34" charset="0"/>
              </a:rPr>
              <a:t>С. </a:t>
            </a:r>
            <a:r>
              <a:rPr lang="ru-RU" dirty="0" err="1" smtClean="0">
                <a:effectLst/>
                <a:latin typeface="Times New Roman" panose="02020603050405020304" pitchFamily="18" charset="0"/>
                <a:ea typeface="Calibri" panose="020F0502020204030204" pitchFamily="34" charset="0"/>
              </a:rPr>
              <a:t>Тасова</a:t>
            </a:r>
            <a:r>
              <a:rPr lang="ru-RU" dirty="0" smtClean="0">
                <a:effectLst/>
                <a:latin typeface="Times New Roman" panose="02020603050405020304" pitchFamily="18" charset="0"/>
                <a:ea typeface="Calibri" panose="020F0502020204030204" pitchFamily="34" charset="0"/>
              </a:rPr>
              <a:t> «Трагедия Нади»)</a:t>
            </a:r>
            <a:endParaRPr lang="en-US" dirty="0"/>
          </a:p>
        </p:txBody>
      </p:sp>
    </p:spTree>
    <p:extLst>
      <p:ext uri="{BB962C8B-B14F-4D97-AF65-F5344CB8AC3E}">
        <p14:creationId xmlns:p14="http://schemas.microsoft.com/office/powerpoint/2010/main" val="3967921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9984" y="2301163"/>
            <a:ext cx="6096000" cy="646331"/>
          </a:xfrm>
          <a:prstGeom prst="rect">
            <a:avLst/>
          </a:prstGeom>
        </p:spPr>
        <p:txBody>
          <a:bodyPr>
            <a:spAutoFit/>
          </a:bodyPr>
          <a:lstStyle/>
          <a:p>
            <a:r>
              <a:rPr lang="lv-LV" dirty="0" smtClean="0">
                <a:effectLst/>
                <a:latin typeface="Times New Roman" panose="02020603050405020304" pitchFamily="18" charset="0"/>
                <a:ea typeface="Times New Roman" panose="02020603050405020304" pitchFamily="18" charset="0"/>
              </a:rPr>
              <a:t>“Tagad tas bija garām, viņa bija atdevusi savu grūto nastu pasaulei un varēja atkal staigāt viegla un vientuļa”</a:t>
            </a:r>
            <a:r>
              <a:rPr lang="ru-RU" dirty="0" smtClean="0">
                <a:effectLst/>
                <a:latin typeface="Times New Roman" panose="02020603050405020304" pitchFamily="18" charset="0"/>
                <a:ea typeface="Times New Roman" panose="02020603050405020304" pitchFamily="18" charset="0"/>
              </a:rPr>
              <a:t> (</a:t>
            </a:r>
            <a:r>
              <a:rPr lang="lv-LV" dirty="0" smtClean="0">
                <a:effectLst/>
                <a:latin typeface="Times New Roman" panose="02020603050405020304" pitchFamily="18" charset="0"/>
                <a:ea typeface="Times New Roman" panose="02020603050405020304" pitchFamily="18" charset="0"/>
              </a:rPr>
              <a:t>A. Niedre)</a:t>
            </a:r>
            <a:endParaRPr lang="en-US" dirty="0"/>
          </a:p>
        </p:txBody>
      </p:sp>
    </p:spTree>
    <p:extLst>
      <p:ext uri="{BB962C8B-B14F-4D97-AF65-F5344CB8AC3E}">
        <p14:creationId xmlns:p14="http://schemas.microsoft.com/office/powerpoint/2010/main" val="1833287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9712" y="528481"/>
            <a:ext cx="6096000" cy="5734647"/>
          </a:xfrm>
          <a:prstGeom prst="rect">
            <a:avLst/>
          </a:prstGeom>
        </p:spPr>
        <p:txBody>
          <a:bodyPr>
            <a:spAutoFit/>
          </a:bodyPr>
          <a:lstStyle/>
          <a:p>
            <a:pPr algn="just">
              <a:lnSpc>
                <a:spcPct val="107000"/>
              </a:lnSpc>
              <a:spcAft>
                <a:spcPts val="800"/>
              </a:spcAft>
            </a:pP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Viņa vairs nesapņoja par tādu mīlestības varoni, vīrieti pusdievu, kam tā kapitulētu bez noteikumiem; viņa zināja, ka tāda nav un nevar būt. Viņa tik gribēja cilvēku, tādu pašu kā viņa, ar cilvēciskām vājībām un trūkumiem, bet — godīgu, patiesīgu un, par visām lietām, cilvēku, — kuru viņa varēja cienīt. Jā, izvēle viņai nebija grūta. Tā bija skaidra lieta, viņa paliks tepat — ar Ilmāru, ar savu darbu, pie visiem saviem mīļajiem. Tā nospriežot, Gaidai tapa vieglāk, un viņa gāja pie miera</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Gaida rakstīja:</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Es, Valdi, tev līdz neeju, jo es Tevi vairs nemīlu un Tev „piederēt" negribu. Es mīlu citu, kuram es nepiederu un kurš nepieder man. Pa šiem divpadsmit gadiem es esmu pati radījusi savu dzīvi, kurā esmu ieaugusi ar visu sirdi un dvēseli. Tu man pa šo laiku esi kļuvis svešs, tāpat man svešs Tavs darbs. Ne Tu vari vairs ietilpt manā pasaulē, ne es Tavā. Mana dzīves gudrība ir — dzīves darbu savienot ar mīlestību. Ardievu! Gaida.</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Gaida vairs Valdi neredzēja. (I. Kaija)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542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904" y="2349373"/>
            <a:ext cx="10515600" cy="1325563"/>
          </a:xfrm>
        </p:spPr>
        <p:txBody>
          <a:bodyPr/>
          <a:lstStyle/>
          <a:p>
            <a:pPr algn="ctr"/>
            <a:r>
              <a:rPr lang="en-US" dirty="0" smtClean="0">
                <a:latin typeface="Times New Roman" panose="02020603050405020304" pitchFamily="18" charset="0"/>
                <a:cs typeface="Times New Roman" panose="02020603050405020304" pitchFamily="18" charset="0"/>
              </a:rPr>
              <a:t>Thank you for your attention!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62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Terminology: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Bildungsroman</a:t>
            </a:r>
          </a:p>
          <a:p>
            <a:pPr algn="just"/>
            <a:r>
              <a:rPr lang="en-US" dirty="0" smtClean="0">
                <a:latin typeface="Times New Roman" panose="02020603050405020304" pitchFamily="18" charset="0"/>
                <a:cs typeface="Times New Roman" panose="02020603050405020304" pitchFamily="18" charset="0"/>
              </a:rPr>
              <a:t>Coming-of-age story</a:t>
            </a:r>
          </a:p>
          <a:p>
            <a:pPr algn="just"/>
            <a:r>
              <a:rPr lang="en-US" dirty="0" smtClean="0">
                <a:latin typeface="Times New Roman" panose="02020603050405020304" pitchFamily="18" charset="0"/>
                <a:cs typeface="Times New Roman" panose="02020603050405020304" pitchFamily="18" charset="0"/>
              </a:rPr>
              <a:t>Novel of development/formation</a:t>
            </a:r>
          </a:p>
          <a:p>
            <a:pPr algn="just"/>
            <a:r>
              <a:rPr lang="ru-RU" dirty="0">
                <a:latin typeface="Times New Roman" panose="02020603050405020304" pitchFamily="18" charset="0"/>
                <a:cs typeface="Times New Roman" panose="02020603050405020304" pitchFamily="18" charset="0"/>
              </a:rPr>
              <a:t>Роман воспитания или роман </a:t>
            </a:r>
            <a:r>
              <a:rPr lang="ru-RU" dirty="0" smtClean="0">
                <a:latin typeface="Times New Roman" panose="02020603050405020304" pitchFamily="18" charset="0"/>
                <a:cs typeface="Times New Roman" panose="02020603050405020304" pitchFamily="18" charset="0"/>
              </a:rPr>
              <a:t>становления</a:t>
            </a:r>
            <a:endParaRPr lang="en-US"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Also initiation novel, apprentice-novel, novel of adolescence, alienated-youth fiction, young-adult fiction.</a:t>
            </a:r>
          </a:p>
        </p:txBody>
      </p:sp>
    </p:spTree>
    <p:extLst>
      <p:ext uri="{BB962C8B-B14F-4D97-AF65-F5344CB8AC3E}">
        <p14:creationId xmlns:p14="http://schemas.microsoft.com/office/powerpoint/2010/main" val="1793322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 Bakhtin:</a:t>
            </a:r>
            <a:endParaRPr lang="en-US" dirty="0"/>
          </a:p>
        </p:txBody>
      </p:sp>
      <p:sp>
        <p:nvSpPr>
          <p:cNvPr id="3" name="Rectangle 2"/>
          <p:cNvSpPr/>
          <p:nvPr/>
        </p:nvSpPr>
        <p:spPr>
          <a:xfrm>
            <a:off x="2508504" y="1950249"/>
            <a:ext cx="6096000" cy="3945054"/>
          </a:xfrm>
          <a:prstGeom prst="rect">
            <a:avLst/>
          </a:prstGeom>
        </p:spPr>
        <p:txBody>
          <a:bodyPr>
            <a:spAutoFit/>
          </a:bodyPr>
          <a:lstStyle/>
          <a:p>
            <a:pPr algn="just">
              <a:lnSpc>
                <a:spcPct val="107000"/>
              </a:lnSpc>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Наряду с этим господствующим, массовым типом стоит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иной, несравненно более редкий тип романа, дающий образ становящегося человека</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В противоположность статическому единству здесь дается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динамическое</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единство образа героя.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Сам герой, его характер становятся переменной величиной в формуле этого романа</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Изменение самого героя приобретает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сюжетное значение</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а в связи с этим в корне переосмысливается и перестраивается весь сюжет романа. Время вносится вовнутрь человека, входит в самый образ его, существенно изменяя значение всех моментов его судьбы и жизни. Такой тип романа можно обозначить в самом общем смысле как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роман становления человека</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715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 Bakhtin:</a:t>
            </a:r>
            <a:endParaRPr lang="en-US" dirty="0"/>
          </a:p>
        </p:txBody>
      </p:sp>
      <p:sp>
        <p:nvSpPr>
          <p:cNvPr id="3" name="Rectangle 2"/>
          <p:cNvSpPr/>
          <p:nvPr/>
        </p:nvSpPr>
        <p:spPr>
          <a:xfrm>
            <a:off x="530352" y="1440964"/>
            <a:ext cx="10823448" cy="5130507"/>
          </a:xfrm>
          <a:prstGeom prst="rect">
            <a:avLst/>
          </a:prstGeom>
        </p:spPr>
        <p:txBody>
          <a:bodyPr wrap="square">
            <a:spAutoFit/>
          </a:bodyPr>
          <a:lstStyle/>
          <a:p>
            <a:pPr algn="just">
              <a:lnSpc>
                <a:spcPct val="107000"/>
              </a:lnSpc>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Пятый, и последний, тип романа становления самый существенный. В нем становление человека дается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в неразрывной связи с историческим становлением</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Становление человека совершается в реальном историческом времени с его необходимостью, с его полнотой, с его будущим, с его глубокой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хронотопичностью</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В предшествующих четырех типах становление человека происходило на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неподвижном фоне мира</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готового и в основном вполне прочного. Если и происходили изменения в этом мире, то периферийные, не задевавшие его основных устоев. Человек становился, развивался, изменялся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в пределах одной эпохи</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Наличный и устойчивый в этой наличности мир требовал от человека известного приспособления к нему, познания и подчинения наличным законам жизни.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Становился человек, но не сам мир</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мир, напротив, был неподвижным ориентиром для развивающегося человека. Становление человека было его, так сказать, частным делом, и плоды этого становления были также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частно</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-биографического порядка;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в мире же все оставалось на своих местах</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Сама по себе концепция мира как опыта, как школы в романе воспитания была очень продуктивна: она поворачивала мир другой стороной к человеку — как раз той стороной, которая был чужда до этого роману; это привело к радикальному переосмыслению элементов романного сюжета и открывало для романа новые и реалистически продуктивные точки зрения на мир. Но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мир</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как опыт и как школа оставался все же в основном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неподвижной и готовой данностью</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он изменялся лишь в процессе учения для обучающегося</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(в большинстве случаев он оказывался беднее и суше, чем казалось вначале).</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6740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 Bakhtin:</a:t>
            </a:r>
            <a:endParaRPr lang="en-US" dirty="0"/>
          </a:p>
        </p:txBody>
      </p:sp>
      <p:sp>
        <p:nvSpPr>
          <p:cNvPr id="3" name="Rectangle 2"/>
          <p:cNvSpPr/>
          <p:nvPr/>
        </p:nvSpPr>
        <p:spPr>
          <a:xfrm>
            <a:off x="987552" y="1825500"/>
            <a:ext cx="9070848" cy="3945054"/>
          </a:xfrm>
          <a:prstGeom prst="rect">
            <a:avLst/>
          </a:prstGeom>
        </p:spPr>
        <p:txBody>
          <a:bodyPr wrap="square">
            <a:spAutoFit/>
          </a:bodyPr>
          <a:lstStyle/>
          <a:p>
            <a:pPr algn="just">
              <a:lnSpc>
                <a:spcPct val="107000"/>
              </a:lnSpc>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Но в таких романах, как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Гаргантюа</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и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Пантагрюэль</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Симплициссимус</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«Вильгельм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Мейстер</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становление человека носит иной характер.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Это уже не его частное дело</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Он становится вместе с миром, отражает в себе историческое становление самого мира</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Он уже не внутри эпохи, а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на рубеже двух эпох</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в точке перехода от одной к другой</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Этот переход совершается в нем и через него.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Он принужден становиться новым, небывалым еще типом человека. </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Дело идет именно о становлении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нового человека</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организующая сила будущего здесь поэтому чрезвычайно велика, притом, конечно, не приватно-биографического, а исторического будущего.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Меняются как раз устои мира, и человеку приходится меняться вместе с ними</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Понятно, что в таком романе становления во весь рост встанут проблемы действительности и возможности человека, свободы и необходимости и проблема творческой инициативности. Образ становящегося человека начинает преодолевать здесь свой приватный характер (конечно, до известных пределов) и выходит в совершенно иную, просторную сферу исторического бытия.</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2828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Janice </a:t>
            </a:r>
            <a:r>
              <a:rPr lang="en-GB" dirty="0" err="1">
                <a:latin typeface="Times New Roman" panose="02020603050405020304" pitchFamily="18" charset="0"/>
                <a:cs typeface="Times New Roman" panose="02020603050405020304" pitchFamily="18" charset="0"/>
              </a:rPr>
              <a:t>Ho</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Nation and Citizenship in Twentieth-Century British Novel”</a:t>
            </a:r>
          </a:p>
        </p:txBody>
      </p:sp>
      <p:sp>
        <p:nvSpPr>
          <p:cNvPr id="3" name="Rectangle 2"/>
          <p:cNvSpPr/>
          <p:nvPr/>
        </p:nvSpPr>
        <p:spPr>
          <a:xfrm>
            <a:off x="2106168" y="2299591"/>
            <a:ext cx="6096000" cy="2862322"/>
          </a:xfrm>
          <a:prstGeom prst="rect">
            <a:avLst/>
          </a:prstGeom>
        </p:spPr>
        <p:txBody>
          <a:bodyPr>
            <a:spAutoFit/>
          </a:bodyPr>
          <a:lstStyle/>
          <a:p>
            <a:pPr algn="just"/>
            <a:r>
              <a:rPr lang="en-GB" dirty="0" smtClean="0">
                <a:effectLst/>
                <a:latin typeface="Times New Roman" panose="02020603050405020304" pitchFamily="18" charset="0"/>
                <a:ea typeface="Calibri" panose="020F0502020204030204" pitchFamily="34" charset="0"/>
              </a:rPr>
              <a:t>“</a:t>
            </a:r>
            <a:r>
              <a:rPr lang="en-US" dirty="0" smtClean="0">
                <a:effectLst/>
                <a:latin typeface="Times New Roman" panose="02020603050405020304" pitchFamily="18" charset="0"/>
                <a:ea typeface="Times New Roman" panose="02020603050405020304" pitchFamily="18" charset="0"/>
              </a:rPr>
              <a:t>Bildungsroman</a:t>
            </a:r>
            <a:r>
              <a:rPr lang="lv-LV" dirty="0" smtClean="0">
                <a:effectLst/>
                <a:latin typeface="Times New Roman" panose="02020603050405020304" pitchFamily="18" charset="0"/>
                <a:ea typeface="Calibri" panose="020F0502020204030204" pitchFamily="34" charset="0"/>
              </a:rPr>
              <a:t> </a:t>
            </a:r>
            <a:r>
              <a:rPr lang="lv-LV" dirty="0" err="1" smtClean="0">
                <a:effectLst/>
                <a:latin typeface="Times New Roman" panose="02020603050405020304" pitchFamily="18" charset="0"/>
                <a:ea typeface="Calibri" panose="020F0502020204030204" pitchFamily="34" charset="0"/>
              </a:rPr>
              <a:t>has</a:t>
            </a:r>
            <a:r>
              <a:rPr lang="lv-LV" dirty="0" smtClean="0">
                <a:effectLst/>
                <a:latin typeface="Times New Roman" panose="02020603050405020304" pitchFamily="18" charset="0"/>
                <a:ea typeface="Calibri" panose="020F0502020204030204" pitchFamily="34" charset="0"/>
              </a:rPr>
              <a:t> </a:t>
            </a:r>
            <a:r>
              <a:rPr lang="lv-LV" dirty="0" err="1" smtClean="0">
                <a:effectLst/>
                <a:latin typeface="Times New Roman" panose="02020603050405020304" pitchFamily="18" charset="0"/>
                <a:ea typeface="Calibri" panose="020F0502020204030204" pitchFamily="34" charset="0"/>
              </a:rPr>
              <a:t>frequently</a:t>
            </a:r>
            <a:r>
              <a:rPr lang="lv-LV" dirty="0" smtClean="0">
                <a:effectLst/>
                <a:latin typeface="Times New Roman" panose="02020603050405020304" pitchFamily="18" charset="0"/>
                <a:ea typeface="Calibri" panose="020F0502020204030204" pitchFamily="34" charset="0"/>
              </a:rPr>
              <a:t> </a:t>
            </a:r>
            <a:r>
              <a:rPr lang="lv-LV" dirty="0" err="1" smtClean="0">
                <a:effectLst/>
                <a:latin typeface="Times New Roman" panose="02020603050405020304" pitchFamily="18" charset="0"/>
                <a:ea typeface="Calibri" panose="020F0502020204030204" pitchFamily="34" charset="0"/>
              </a:rPr>
              <a:t>been</a:t>
            </a:r>
            <a:r>
              <a:rPr lang="lv-LV" dirty="0" smtClean="0">
                <a:effectLst/>
                <a:latin typeface="Times New Roman" panose="02020603050405020304" pitchFamily="18" charset="0"/>
                <a:ea typeface="Calibri" panose="020F0502020204030204" pitchFamily="34" charset="0"/>
              </a:rPr>
              <a:t> </a:t>
            </a:r>
            <a:r>
              <a:rPr lang="lv-LV" dirty="0" err="1" smtClean="0">
                <a:effectLst/>
                <a:latin typeface="Times New Roman" panose="02020603050405020304" pitchFamily="18" charset="0"/>
                <a:ea typeface="Calibri" panose="020F0502020204030204" pitchFamily="34" charset="0"/>
              </a:rPr>
              <a:t>read</a:t>
            </a:r>
            <a:r>
              <a:rPr lang="lv-LV" dirty="0" smtClean="0">
                <a:effectLst/>
                <a:latin typeface="Times New Roman" panose="02020603050405020304" pitchFamily="18" charset="0"/>
                <a:ea typeface="Times New Roman" panose="02020603050405020304" pitchFamily="18" charset="0"/>
              </a:rPr>
              <a:t> </a:t>
            </a:r>
            <a:r>
              <a:rPr lang="en-US" dirty="0" smtClean="0">
                <a:effectLst/>
                <a:latin typeface="Times New Roman" panose="02020603050405020304" pitchFamily="18" charset="0"/>
                <a:ea typeface="Times New Roman" panose="02020603050405020304" pitchFamily="18" charset="0"/>
              </a:rPr>
              <a:t>as a literary technology that narrates and normalizes the trajectory of a character from unformed subject to bourgeois citizen, rebellious misfit to acculturated individual. The historical container of this process of self-development was the </a:t>
            </a:r>
            <a:r>
              <a:rPr lang="en-US" b="1" dirty="0" smtClean="0">
                <a:effectLst/>
                <a:latin typeface="Times New Roman" panose="02020603050405020304" pitchFamily="18" charset="0"/>
                <a:ea typeface="Times New Roman" panose="02020603050405020304" pitchFamily="18" charset="0"/>
              </a:rPr>
              <a:t>nation-state</a:t>
            </a:r>
            <a:r>
              <a:rPr lang="en-US" dirty="0" smtClean="0">
                <a:effectLst/>
                <a:latin typeface="Times New Roman" panose="02020603050405020304" pitchFamily="18" charset="0"/>
                <a:ea typeface="Times New Roman" panose="02020603050405020304" pitchFamily="18" charset="0"/>
              </a:rPr>
              <a:t>: the philosophical concept of </a:t>
            </a:r>
            <a:r>
              <a:rPr lang="en-US" i="1" dirty="0" err="1" smtClean="0">
                <a:effectLst/>
                <a:latin typeface="Times New Roman" panose="02020603050405020304" pitchFamily="18" charset="0"/>
                <a:ea typeface="Times New Roman" panose="02020603050405020304" pitchFamily="18" charset="0"/>
              </a:rPr>
              <a:t>Bildung</a:t>
            </a:r>
            <a:r>
              <a:rPr lang="en-US" i="1" dirty="0" smtClean="0">
                <a:effectLst/>
                <a:latin typeface="Times New Roman" panose="02020603050405020304" pitchFamily="18" charset="0"/>
                <a:ea typeface="Times New Roman" panose="02020603050405020304" pitchFamily="18" charset="0"/>
              </a:rPr>
              <a:t> </a:t>
            </a:r>
            <a:r>
              <a:rPr lang="en-US" dirty="0" smtClean="0">
                <a:effectLst/>
                <a:latin typeface="Times New Roman" panose="02020603050405020304" pitchFamily="18" charset="0"/>
                <a:ea typeface="Times New Roman" panose="02020603050405020304" pitchFamily="18" charset="0"/>
              </a:rPr>
              <a:t>emerged in tandem with the rise of romantic nationalism and the </a:t>
            </a:r>
            <a:r>
              <a:rPr lang="lv-LV" i="1" dirty="0" err="1" smtClean="0">
                <a:effectLst/>
                <a:latin typeface="Times New Roman" panose="02020603050405020304" pitchFamily="18" charset="0"/>
                <a:ea typeface="Times New Roman" panose="02020603050405020304" pitchFamily="18" charset="0"/>
              </a:rPr>
              <a:t>Bildungsroman</a:t>
            </a:r>
            <a:r>
              <a:rPr lang="en-US" dirty="0" smtClean="0">
                <a:effectLst/>
                <a:latin typeface="Times New Roman" panose="02020603050405020304" pitchFamily="18" charset="0"/>
                <a:ea typeface="Times New Roman" panose="02020603050405020304" pitchFamily="18" charset="0"/>
              </a:rPr>
              <a:t> became, as critics have shown, the central novelistic form for representing </a:t>
            </a:r>
            <a:r>
              <a:rPr lang="en-US" b="1" dirty="0" smtClean="0">
                <a:effectLst/>
                <a:latin typeface="Times New Roman" panose="02020603050405020304" pitchFamily="18" charset="0"/>
                <a:ea typeface="Times New Roman" panose="02020603050405020304" pitchFamily="18" charset="0"/>
              </a:rPr>
              <a:t>an individual’s socialization into norms and practices of national society</a:t>
            </a:r>
            <a:r>
              <a:rPr lang="en-US" dirty="0" smtClean="0">
                <a:effectLst/>
                <a:latin typeface="Times New Roman" panose="02020603050405020304" pitchFamily="18" charset="0"/>
                <a:ea typeface="Times New Roman" panose="02020603050405020304" pitchFamily="18" charset="0"/>
              </a:rPr>
              <a:t>.”</a:t>
            </a:r>
            <a:endParaRPr lang="en-US" dirty="0"/>
          </a:p>
        </p:txBody>
      </p:sp>
    </p:spTree>
    <p:extLst>
      <p:ext uri="{BB962C8B-B14F-4D97-AF65-F5344CB8AC3E}">
        <p14:creationId xmlns:p14="http://schemas.microsoft.com/office/powerpoint/2010/main" val="4210778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05507"/>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Esther </a:t>
            </a:r>
            <a:r>
              <a:rPr lang="en-US" dirty="0" err="1">
                <a:latin typeface="Times New Roman" panose="02020603050405020304" pitchFamily="18" charset="0"/>
                <a:cs typeface="Times New Roman" panose="02020603050405020304" pitchFamily="18" charset="0"/>
              </a:rPr>
              <a:t>Kleinbord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Labovitz</a:t>
            </a:r>
            <a:r>
              <a:rPr lang="en-US" dirty="0">
                <a:latin typeface="Times New Roman" panose="02020603050405020304" pitchFamily="18" charset="0"/>
                <a:cs typeface="Times New Roman" panose="02020603050405020304" pitchFamily="18" charset="0"/>
              </a:rPr>
              <a:t> “The Myth of the Heroine: The Female Bildungsroman in the Twentieth Century: Dorothy Richardson, Simone de Beauvoir, Doris Lessing, Christa Wolf”: </a:t>
            </a:r>
          </a:p>
        </p:txBody>
      </p:sp>
      <p:sp>
        <p:nvSpPr>
          <p:cNvPr id="3" name="Rectangle 2"/>
          <p:cNvSpPr/>
          <p:nvPr/>
        </p:nvSpPr>
        <p:spPr>
          <a:xfrm>
            <a:off x="2965704" y="3154002"/>
            <a:ext cx="6096000" cy="2031325"/>
          </a:xfrm>
          <a:prstGeom prst="rect">
            <a:avLst/>
          </a:prstGeom>
        </p:spPr>
        <p:txBody>
          <a:bodyPr>
            <a:spAutoFit/>
          </a:bodyPr>
          <a:lstStyle/>
          <a:p>
            <a:pPr algn="just"/>
            <a:r>
              <a:rPr lang="en-US" dirty="0" smtClean="0">
                <a:effectLst/>
                <a:latin typeface="Times New Roman" panose="02020603050405020304" pitchFamily="18" charset="0"/>
                <a:ea typeface="Calibri" panose="020F0502020204030204" pitchFamily="34" charset="0"/>
              </a:rPr>
              <a:t>“The female Bildungsroman was made possible only when </a:t>
            </a:r>
            <a:r>
              <a:rPr lang="en-US" dirty="0" err="1" smtClean="0">
                <a:effectLst/>
                <a:latin typeface="Times New Roman" panose="02020603050405020304" pitchFamily="18" charset="0"/>
                <a:ea typeface="Calibri" panose="020F0502020204030204" pitchFamily="34" charset="0"/>
              </a:rPr>
              <a:t>Bildung</a:t>
            </a:r>
            <a:r>
              <a:rPr lang="en-US" dirty="0" smtClean="0">
                <a:effectLst/>
                <a:latin typeface="Times New Roman" panose="02020603050405020304" pitchFamily="18" charset="0"/>
                <a:ea typeface="Calibri" panose="020F0502020204030204" pitchFamily="34" charset="0"/>
              </a:rPr>
              <a:t> became a reality for women, in general, and for the fictional heroine, in particular. When cultural and social structures appeared to support women’s struggle for independence, to go out into the world, engage in careers, in self-discovery and fulfillment, the heroine in fiction began to reflect these changes”. </a:t>
            </a:r>
            <a:endParaRPr lang="en-US" dirty="0"/>
          </a:p>
        </p:txBody>
      </p:sp>
    </p:spTree>
    <p:extLst>
      <p:ext uri="{BB962C8B-B14F-4D97-AF65-F5344CB8AC3E}">
        <p14:creationId xmlns:p14="http://schemas.microsoft.com/office/powerpoint/2010/main" val="293218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Latvian Female Novels of Initiation/Female </a:t>
            </a:r>
            <a:r>
              <a:rPr lang="en-US" dirty="0" err="1" smtClean="0">
                <a:latin typeface="Times New Roman" panose="02020603050405020304" pitchFamily="18" charset="0"/>
                <a:cs typeface="Times New Roman" panose="02020603050405020304" pitchFamily="18" charset="0"/>
              </a:rPr>
              <a:t>Bildungsromans</a:t>
            </a:r>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838200" y="1928206"/>
            <a:ext cx="6096000" cy="4537781"/>
          </a:xfrm>
          <a:prstGeom prst="rect">
            <a:avLst/>
          </a:prstGeom>
        </p:spPr>
        <p:txBody>
          <a:bodyPr>
            <a:spAutoFit/>
          </a:bodyPr>
          <a:lstStyle/>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Aida Niedre </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“The Red Vase” </a:t>
            </a: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(Sarkanā Vāze, 1927</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Elza</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Arens</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Эльза</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Аренс</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“The Woman and Love: Intimate Notes of a Woman”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Женщина</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и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любовь</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интимные</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записки</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женщины</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1932);</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S.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Tasova</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(С.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Тасова</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Nadja’s</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Tragedy: From the Notes of my Contemporary”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Трагедия</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Нади</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из</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записок</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моей</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современницы</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1933);</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Paula Balode </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“A Diary of a Female Artist” (an anonymous publication in the magazine “Women’s World”)/“The Fire of Art: A Story of a Female Artist” (</a:t>
            </a:r>
            <a:r>
              <a:rPr lang="lv-LV" dirty="0" smtClean="0">
                <a:effectLst/>
                <a:latin typeface="Times New Roman" panose="02020603050405020304" pitchFamily="18" charset="0"/>
                <a:ea typeface="Calibri" panose="020F0502020204030204" pitchFamily="34" charset="0"/>
                <a:cs typeface="Times New Roman" panose="02020603050405020304" pitchFamily="18" charset="0"/>
              </a:rPr>
              <a:t>Kādas mākslinieces dienas grāmata/Mākslas ugunīs (kādas mākslinieces dzīves stāsts</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1934-1936);</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Anna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Kazarova</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Анна</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Казарова</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“Love of the Dead: The Notes of a Female Gymnasium Student”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Любовь</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погибших</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Записки</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гимназистки</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1938).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255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Girls School Stories</a:t>
            </a:r>
            <a:endParaRPr lang="en-US" b="1"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p:txBody>
          <a:bodyPr/>
          <a:lstStyle/>
          <a:p>
            <a:pPr algn="just"/>
            <a:r>
              <a:rPr lang="en-GB" dirty="0">
                <a:latin typeface="Times New Roman" panose="02020603050405020304" pitchFamily="18" charset="0"/>
                <a:cs typeface="Times New Roman" panose="02020603050405020304" pitchFamily="18" charset="0"/>
              </a:rPr>
              <a:t>Elizabeth Meade-Smith (L.T. Meade), the author of the novel “A World of Girls: The Story of a School” (1886). </a:t>
            </a:r>
            <a:endParaRPr lang="en-GB" dirty="0" smtClean="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Angela Brazil </a:t>
            </a:r>
            <a:endParaRPr lang="en-GB" dirty="0" smtClean="0">
              <a:latin typeface="Times New Roman" panose="02020603050405020304" pitchFamily="18" charset="0"/>
              <a:cs typeface="Times New Roman" panose="02020603050405020304" pitchFamily="18" charset="0"/>
            </a:endParaRPr>
          </a:p>
          <a:p>
            <a:pPr algn="just"/>
            <a:r>
              <a:rPr lang="en-GB" dirty="0" err="1">
                <a:latin typeface="Times New Roman" panose="02020603050405020304" pitchFamily="18" charset="0"/>
                <a:cs typeface="Times New Roman" panose="02020603050405020304" pitchFamily="18" charset="0"/>
              </a:rPr>
              <a:t>Sidonie</a:t>
            </a:r>
            <a:r>
              <a:rPr lang="en-GB" dirty="0">
                <a:latin typeface="Times New Roman" panose="02020603050405020304" pitchFamily="18" charset="0"/>
                <a:cs typeface="Times New Roman" panose="02020603050405020304" pitchFamily="18" charset="0"/>
              </a:rPr>
              <a:t>-Gabrielle Colette with the novel “Claudine at School" (Claudine à </a:t>
            </a:r>
            <a:r>
              <a:rPr lang="en-GB" dirty="0" err="1">
                <a:latin typeface="Times New Roman" panose="02020603050405020304" pitchFamily="18" charset="0"/>
                <a:cs typeface="Times New Roman" panose="02020603050405020304" pitchFamily="18" charset="0"/>
              </a:rPr>
              <a:t>l'école</a:t>
            </a:r>
            <a:r>
              <a:rPr lang="en-GB" dirty="0">
                <a:latin typeface="Times New Roman" panose="02020603050405020304" pitchFamily="18" charset="0"/>
                <a:cs typeface="Times New Roman" panose="02020603050405020304" pitchFamily="18" charset="0"/>
              </a:rPr>
              <a:t>, 1900)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Gabrielle </a:t>
            </a:r>
            <a:r>
              <a:rPr lang="en-GB" dirty="0" err="1">
                <a:latin typeface="Times New Roman" panose="02020603050405020304" pitchFamily="18" charset="0"/>
                <a:cs typeface="Times New Roman" panose="02020603050405020304" pitchFamily="18" charset="0"/>
              </a:rPr>
              <a:t>Réval</a:t>
            </a:r>
            <a:r>
              <a:rPr lang="en-GB" dirty="0">
                <a:latin typeface="Times New Roman" panose="02020603050405020304" pitchFamily="18" charset="0"/>
                <a:cs typeface="Times New Roman" panose="02020603050405020304" pitchFamily="18" charset="0"/>
              </a:rPr>
              <a:t> with the novel “Gymnasium Girls” (</a:t>
            </a:r>
            <a:r>
              <a:rPr lang="en-GB" dirty="0" err="1">
                <a:latin typeface="Times New Roman" panose="02020603050405020304" pitchFamily="18" charset="0"/>
                <a:cs typeface="Times New Roman" panose="02020603050405020304" pitchFamily="18" charset="0"/>
              </a:rPr>
              <a:t>Lycéennes</a:t>
            </a:r>
            <a:r>
              <a:rPr lang="en-GB" dirty="0">
                <a:latin typeface="Times New Roman" panose="02020603050405020304" pitchFamily="18" charset="0"/>
                <a:cs typeface="Times New Roman" panose="02020603050405020304" pitchFamily="18" charset="0"/>
              </a:rPr>
              <a:t>, 1902). </a:t>
            </a:r>
            <a:endParaRPr lang="en-GB" dirty="0" smtClean="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Lydia </a:t>
            </a:r>
            <a:r>
              <a:rPr lang="en-GB" dirty="0" err="1">
                <a:latin typeface="Times New Roman" panose="02020603050405020304" pitchFamily="18" charset="0"/>
                <a:cs typeface="Times New Roman" panose="02020603050405020304" pitchFamily="18" charset="0"/>
              </a:rPr>
              <a:t>Charskaya</a:t>
            </a:r>
            <a:r>
              <a:rPr lang="en-GB" dirty="0">
                <a:latin typeface="Times New Roman" panose="02020603050405020304" pitchFamily="18" charset="0"/>
                <a:cs typeface="Times New Roman" panose="02020603050405020304" pitchFamily="18" charset="0"/>
              </a:rPr>
              <a:t> - "The Notes of the Institute Girl" (</a:t>
            </a:r>
            <a:r>
              <a:rPr lang="en-US" dirty="0" err="1">
                <a:latin typeface="Times New Roman" panose="02020603050405020304" pitchFamily="18" charset="0"/>
                <a:cs typeface="Times New Roman" panose="02020603050405020304" pitchFamily="18" charset="0"/>
              </a:rPr>
              <a:t>Записки</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институтки</a:t>
            </a:r>
            <a:r>
              <a:rPr lang="en-GB" dirty="0">
                <a:latin typeface="Times New Roman" panose="02020603050405020304" pitchFamily="18" charset="0"/>
                <a:cs typeface="Times New Roman" panose="02020603050405020304" pitchFamily="18" charset="0"/>
              </a:rPr>
              <a:t>, 1902) and "The Notes of the Little Gymnasium Girl" (</a:t>
            </a:r>
            <a:r>
              <a:rPr lang="en-US" dirty="0" err="1">
                <a:latin typeface="Times New Roman" panose="02020603050405020304" pitchFamily="18" charset="0"/>
                <a:cs typeface="Times New Roman" panose="02020603050405020304" pitchFamily="18" charset="0"/>
              </a:rPr>
              <a:t>Записки</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маленькой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гимназистки</a:t>
            </a:r>
            <a:r>
              <a:rPr lang="en-GB" dirty="0">
                <a:latin typeface="Times New Roman" panose="02020603050405020304" pitchFamily="18" charset="0"/>
                <a:cs typeface="Times New Roman" panose="02020603050405020304" pitchFamily="18" charset="0"/>
              </a:rPr>
              <a:t>, 1912)</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895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1540</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Female Bildungsroman. Latvian Novels of the 1920s-1930s: Comparative Perspective</vt:lpstr>
      <vt:lpstr>Terminology:</vt:lpstr>
      <vt:lpstr>M. Bakhtin:</vt:lpstr>
      <vt:lpstr>M. Bakhtin:</vt:lpstr>
      <vt:lpstr>M. Bakhtin:</vt:lpstr>
      <vt:lpstr>Janice Ho “Nation and Citizenship in Twentieth-Century British Novel”</vt:lpstr>
      <vt:lpstr>Esther Kleinbord Labovitz “The Myth of the Heroine: The Female Bildungsroman in the Twentieth Century: Dorothy Richardson, Simone de Beauvoir, Doris Lessing, Christa Wolf”: </vt:lpstr>
      <vt:lpstr>Latvian Female Novels of Initiation/Female Bildungsromans</vt:lpstr>
      <vt:lpstr>Girls School Stories</vt:lpstr>
      <vt:lpstr> Margaret Meade “Male and Female” </vt:lpstr>
      <vt:lpstr>PowerPoint Presentation</vt:lpstr>
      <vt:lpstr>PowerPoint Presentation</vt:lpstr>
      <vt:lpstr>PowerPoint Presentation</vt:lpstr>
      <vt:lpstr>PowerPoint Presentation</vt:lpstr>
      <vt:lpstr>Thank you for your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Bildungsroman. Latvian Novels of the 1920s-1930s: Comparative Perspective</dc:title>
  <dc:creator>Anastasija Vedela</dc:creator>
  <cp:lastModifiedBy>Anastasija Vedela</cp:lastModifiedBy>
  <cp:revision>5</cp:revision>
  <dcterms:created xsi:type="dcterms:W3CDTF">2017-04-26T11:31:49Z</dcterms:created>
  <dcterms:modified xsi:type="dcterms:W3CDTF">2017-12-17T15:44:42Z</dcterms:modified>
</cp:coreProperties>
</file>